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3" r:id="rId5"/>
    <p:sldId id="264" r:id="rId6"/>
    <p:sldId id="267" r:id="rId7"/>
    <p:sldId id="265" r:id="rId8"/>
    <p:sldId id="268" r:id="rId9"/>
    <p:sldId id="269" r:id="rId10"/>
    <p:sldId id="270" r:id="rId11"/>
    <p:sldId id="271" r:id="rId12"/>
    <p:sldId id="273" r:id="rId13"/>
    <p:sldId id="275" r:id="rId14"/>
    <p:sldId id="274" r:id="rId15"/>
    <p:sldId id="276" r:id="rId16"/>
    <p:sldId id="277" r:id="rId17"/>
    <p:sldId id="283" r:id="rId18"/>
    <p:sldId id="278" r:id="rId19"/>
    <p:sldId id="279" r:id="rId20"/>
    <p:sldId id="280" r:id="rId21"/>
    <p:sldId id="281" r:id="rId22"/>
    <p:sldId id="284" r:id="rId23"/>
    <p:sldId id="285" r:id="rId24"/>
    <p:sldId id="286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C8"/>
    <a:srgbClr val="F747B0"/>
    <a:srgbClr val="FFFFFF"/>
    <a:srgbClr val="004593"/>
    <a:srgbClr val="004AB8"/>
    <a:srgbClr val="5761BD"/>
    <a:srgbClr val="4575A9"/>
    <a:srgbClr val="351D9B"/>
    <a:srgbClr val="6666FF"/>
    <a:srgbClr val="6F8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737" autoAdjust="0"/>
  </p:normalViewPr>
  <p:slideViewPr>
    <p:cSldViewPr>
      <p:cViewPr>
        <p:scale>
          <a:sx n="67" d="100"/>
          <a:sy n="67" d="100"/>
        </p:scale>
        <p:origin x="-118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3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6D163-992F-4F63-B24E-3313FD5EB662}" type="datetimeFigureOut">
              <a:rPr lang="ko-KR" altLang="en-US" smtClean="0"/>
              <a:t>2018-12-17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2AB97-1290-4C9F-B837-C5A1F3EED3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93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2AB97-1290-4C9F-B837-C5A1F3EED33B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70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2AB97-1290-4C9F-B837-C5A1F3EED33B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9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2AB97-1290-4C9F-B837-C5A1F3EED33B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659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2AB97-1290-4C9F-B837-C5A1F3EED33B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22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2AB97-1290-4C9F-B837-C5A1F3EED33B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03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2AB97-1290-4C9F-B837-C5A1F3EED33B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06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2AB97-1290-4C9F-B837-C5A1F3EED33B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14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2AB97-1290-4C9F-B837-C5A1F3EED33B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744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2AB97-1290-4C9F-B837-C5A1F3EED33B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688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388424" y="6356350"/>
            <a:ext cx="75557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ko-KR" dirty="0" smtClean="0"/>
              <a:t>P.</a:t>
            </a:r>
            <a:fld id="{C076B9E8-9E02-43F3-9CFA-180D943539F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unkyoung\Pictures\템플릿디자인\ppt_bg_02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0" y="1340768"/>
            <a:ext cx="9144000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/>
          <p:cNvGrpSpPr/>
          <p:nvPr/>
        </p:nvGrpSpPr>
        <p:grpSpPr>
          <a:xfrm>
            <a:off x="287524" y="3845563"/>
            <a:ext cx="3492388" cy="869128"/>
            <a:chOff x="4788024" y="3356993"/>
            <a:chExt cx="3492388" cy="869128"/>
          </a:xfrm>
        </p:grpSpPr>
        <p:sp>
          <p:nvSpPr>
            <p:cNvPr id="5" name="TextBox 4"/>
            <p:cNvSpPr txBox="1"/>
            <p:nvPr/>
          </p:nvSpPr>
          <p:spPr>
            <a:xfrm>
              <a:off x="4860032" y="3856789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</a:rPr>
                <a:t>91613935</a:t>
              </a:r>
              <a:endParaRPr lang="ko-KR" altLang="en-US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endParaRPr>
            </a:p>
          </p:txBody>
        </p:sp>
        <p:sp>
          <p:nvSpPr>
            <p:cNvPr id="24" name="부제목 2"/>
            <p:cNvSpPr txBox="1">
              <a:spLocks/>
            </p:cNvSpPr>
            <p:nvPr/>
          </p:nvSpPr>
          <p:spPr>
            <a:xfrm>
              <a:off x="4788024" y="3356993"/>
              <a:ext cx="3492388" cy="43204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pitchFamily="34" charset="0"/>
                <a:buNone/>
              </a:pPr>
              <a:r>
                <a:rPr lang="ko-KR" altLang="en-US" sz="2400" b="1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</a:rPr>
                <a:t>조영선</a:t>
              </a:r>
              <a:endParaRPr lang="ko-KR" altLang="en-US" sz="2400" b="1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endParaRPr>
            </a:p>
          </p:txBody>
        </p:sp>
      </p:grpSp>
      <p:sp>
        <p:nvSpPr>
          <p:cNvPr id="9" name="제목 1"/>
          <p:cNvSpPr txBox="1">
            <a:spLocks/>
          </p:cNvSpPr>
          <p:nvPr/>
        </p:nvSpPr>
        <p:spPr>
          <a:xfrm>
            <a:off x="251520" y="1484784"/>
            <a:ext cx="5688632" cy="22322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6000" b="1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웹 </a:t>
            </a:r>
            <a:r>
              <a:rPr lang="ko-KR" altLang="en-US" sz="6000" b="1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어플리케이션 </a:t>
            </a:r>
            <a:r>
              <a:rPr lang="ko-KR" altLang="en-US" sz="6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보안</a:t>
            </a:r>
            <a:endParaRPr lang="ko-KR" altLang="en-US" sz="6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4532247" y="493328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JWT(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토큰 인증 로그인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 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8380" y="1484644"/>
            <a:ext cx="6349844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res.json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({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success: true,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token: 'JWT '+token,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user: 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{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  id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user._id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  name: user.name,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  email: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user.email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  major: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user.major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hakbun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user.hakbun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}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});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} else {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return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res.json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({success: false,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msg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'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비밀번호를 확인해 주세요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'});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}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});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});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});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인증 기능 추가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4166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Mongo DB &amp; Node.js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691680" y="1922698"/>
            <a:ext cx="0" cy="207808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3020079" y="2702940"/>
            <a:ext cx="3024336" cy="64445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토큰과 사용자 정보를 브라우저에 리턴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62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4532247" y="493328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JWT(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토큰 인증 로그인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 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8380" y="1484644"/>
            <a:ext cx="6349844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router.get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('/profile', </a:t>
            </a:r>
            <a:r>
              <a:rPr lang="en-US" altLang="ko-KR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passport.authenticate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('</a:t>
            </a:r>
            <a:r>
              <a:rPr lang="en-US" altLang="ko-KR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jwt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', {</a:t>
            </a:r>
            <a:r>
              <a:rPr lang="en-US" altLang="ko-KR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session:false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})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(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res, next) =&gt; {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res.json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({user:{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id: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req.user._id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name: req.user.name,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hakbun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req.user.hakbun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major: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req.user.major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email: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req.user.email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});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특정 루트 보호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4239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Mongo DB &amp; </a:t>
            </a:r>
            <a:r>
              <a:rPr lang="en-US" altLang="ko-KR" sz="4000" b="1" dirty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Node.js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860032" y="2348880"/>
            <a:ext cx="3528392" cy="64445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토큰인증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된 경우에만 서버가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응답한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user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데이터를 보여줌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84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8380" y="1484644"/>
            <a:ext cx="6349844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export class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RegisterComponent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implements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OnInit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{</a:t>
            </a:r>
          </a:p>
          <a:p>
            <a:r>
              <a:rPr lang="en-US" altLang="ko-KR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name: string;  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email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string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major: string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hakbun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string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password: string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captchaResponse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string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captchavalue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string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 }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 등록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394966" y="2027220"/>
            <a:ext cx="3024336" cy="64445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 등록 정보는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4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개의 사용자 입력 정보로 사용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3" name="오른쪽 중괄호 2"/>
          <p:cNvSpPr/>
          <p:nvPr/>
        </p:nvSpPr>
        <p:spPr>
          <a:xfrm>
            <a:off x="2573656" y="1863365"/>
            <a:ext cx="785518" cy="1146262"/>
          </a:xfrm>
          <a:prstGeom prst="rightBrac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399902" y="3334157"/>
            <a:ext cx="3024336" cy="356423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사용을 위한 값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69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8380" y="1484644"/>
            <a:ext cx="634984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constructor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private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validateService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ValidateService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private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flashMessage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FlashMessagesService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private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authService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AuthService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private router: Router  ) { }</a:t>
            </a:r>
            <a:endParaRPr lang="en-US" altLang="ko-KR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 등록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868144" y="1866885"/>
            <a:ext cx="3024336" cy="356423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서비스 등록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58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8380" y="1484644"/>
            <a:ext cx="634984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&lt;h2 class="page-header"&gt;Register&lt;/h2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form (submit)="</a:t>
            </a:r>
            <a:r>
              <a:rPr lang="en-US" altLang="ko-KR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onRegisterSubmit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()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  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div class="form-group"&gt;    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&lt;label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 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이름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&lt;/label&gt;    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input type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="text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" 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[(</a:t>
            </a:r>
            <a:r>
              <a:rPr lang="en-US" altLang="ko-KR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ngModel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)]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="name" name="name" class="form-control"&gt;  &lt;/div&gt;</a:t>
            </a:r>
            <a:endParaRPr lang="en-US" altLang="ko-KR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 등록 폼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868144" y="1041889"/>
            <a:ext cx="3024336" cy="80293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Submit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버튼을 누르면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onRegisterSubmit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()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함수가 실행됨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868144" y="2882547"/>
            <a:ext cx="3024336" cy="356423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2-way data binding </a:t>
            </a:r>
          </a:p>
        </p:txBody>
      </p:sp>
      <p:cxnSp>
        <p:nvCxnSpPr>
          <p:cNvPr id="9" name="꺾인 연결선 8"/>
          <p:cNvCxnSpPr/>
          <p:nvPr/>
        </p:nvCxnSpPr>
        <p:spPr>
          <a:xfrm>
            <a:off x="2987824" y="2882547"/>
            <a:ext cx="2880320" cy="356423"/>
          </a:xfrm>
          <a:prstGeom prst="bentConnector3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8380" y="1484644"/>
            <a:ext cx="8644164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onRegisterSubmit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(){    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const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{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</a:t>
            </a:r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name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this.name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email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this.email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major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this.major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hakbun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this.hakbun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password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this.password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} 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if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(!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this.validateService.validateRegister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)){ 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 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this.flashMessage.show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('모든 필드를 입력해주세요!', {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cssClass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'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alert-danger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',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timeout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3000}); 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 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return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false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    }       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if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(!</a:t>
            </a:r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this.validateService.validateEmail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user.email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)){ 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  </a:t>
            </a:r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this.flashMessage.show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('유효한 이메일을 입력해주세요!', {</a:t>
            </a:r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cssClass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: '</a:t>
            </a:r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alert-danger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', </a:t>
            </a:r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timeout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: 3000});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   </a:t>
            </a:r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return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false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    }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onRegisterSubmit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()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함수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833872" y="2452816"/>
            <a:ext cx="3024336" cy="33929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사용자가 폼에 입력한 값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489848" y="2792106"/>
            <a:ext cx="3024336" cy="87580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모든 필드를 입력하지 않을 시 뜨는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flashMessage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665964" y="5301208"/>
            <a:ext cx="3642340" cy="64807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유효하지 않은 이메일을 입력 시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뜨는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flashMessage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97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2304" y="1606342"/>
            <a:ext cx="8644164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</a:t>
            </a:r>
            <a:r>
              <a:rPr lang="ko-KR" altLang="en-US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.authService.registerUser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).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subscribe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data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=&gt; {      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if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data.success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) {        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this.flashMessage.show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('사용자 등록 성공, 로그인 하세요!', {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cssClass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'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alert-success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',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timeout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3000}); 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this.router.navigate</a:t>
            </a:r>
            <a:r>
              <a:rPr lang="ko-KR" altLang="en-US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(['/</a:t>
            </a:r>
            <a:r>
              <a:rPr lang="ko-KR" altLang="en-US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login</a:t>
            </a:r>
            <a:r>
              <a:rPr lang="ko-KR" altLang="en-US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']);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   } 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else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{        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this.flashMessage.show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('사용자 등록 실패', {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cssClass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'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alert-danger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',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timeout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3000}); </a:t>
            </a:r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  </a:t>
            </a:r>
            <a:r>
              <a:rPr lang="ko-KR" altLang="en-US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this.router.navigate</a:t>
            </a:r>
            <a:r>
              <a:rPr lang="ko-KR" altLang="en-US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(['/</a:t>
            </a:r>
            <a:r>
              <a:rPr lang="ko-KR" altLang="en-US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register</a:t>
            </a:r>
            <a:r>
              <a:rPr lang="ko-KR" altLang="en-US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']);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   }    });  }</a:t>
            </a:r>
          </a:p>
          <a:p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onRegisterSubmit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()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함수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436096" y="1196752"/>
            <a:ext cx="3273848" cy="85800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사용자가 폼에 입력한 값을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Authservice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의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registerUser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로 전달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067944" y="2550618"/>
            <a:ext cx="3672408" cy="69677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 등록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성공시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login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화면으로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실패시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register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화면으로 이동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521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2304" y="1606342"/>
            <a:ext cx="864416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registerUser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(user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){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 let headers = new Headers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();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headers.append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('Content-Type', 'application/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json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');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 return </a:t>
            </a:r>
            <a:r>
              <a:rPr lang="en-US" altLang="ko-KR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this.http.post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('users/register', user, {headers: headers}).pipe(map(res =&gt;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res.json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()));  }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registerUser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()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함수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220072" y="1992026"/>
            <a:ext cx="2808312" cy="42896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 </a:t>
            </a:r>
            <a:r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정보 서버로 전달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25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2304" y="1606342"/>
            <a:ext cx="864416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re-captcha 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(resolved)="resolved($</a:t>
            </a:r>
            <a:r>
              <a:rPr lang="en-US" altLang="ko-KR" dirty="0" smtClean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event)”</a:t>
            </a:r>
          </a:p>
          <a:p>
            <a:r>
              <a:rPr lang="en-US" altLang="ko-KR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siteKey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="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6LdwuIEUAAAAAPGIhm1Kbwu_yBXnJ9QZ3dN9PWH8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"&gt;&lt;/re-captcha&gt;  &lt;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br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 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 등록 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271592" y="3534884"/>
            <a:ext cx="3273848" cy="33321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띄우기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6172" r="8973" b="18418"/>
          <a:stretch/>
        </p:blipFill>
        <p:spPr>
          <a:xfrm>
            <a:off x="192488" y="2787982"/>
            <a:ext cx="3960440" cy="108012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92304" y="4409794"/>
            <a:ext cx="802411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&lt;input </a:t>
            </a:r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*</a:t>
            </a:r>
            <a:r>
              <a:rPr lang="en-US" altLang="ko-KR" sz="1600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ngIf</a:t>
            </a:r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="response()" 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type="submit" class="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btn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btn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-success" value="Submit"&gt;&lt;/form&gt;</a:t>
            </a:r>
            <a:endParaRPr lang="ko-KR" altLang="en-US" sz="16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61292" y="1948709"/>
            <a:ext cx="4490828" cy="270175"/>
          </a:xfrm>
          <a:prstGeom prst="rect">
            <a:avLst/>
          </a:prstGeom>
          <a:noFill/>
          <a:ln w="19050">
            <a:solidFill>
              <a:srgbClr val="F74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꺾인 연결선 9"/>
          <p:cNvCxnSpPr/>
          <p:nvPr/>
        </p:nvCxnSpPr>
        <p:spPr>
          <a:xfrm>
            <a:off x="5652120" y="2194437"/>
            <a:ext cx="513912" cy="346837"/>
          </a:xfrm>
          <a:prstGeom prst="bentConnector3">
            <a:avLst/>
          </a:prstGeom>
          <a:ln w="28575">
            <a:solidFill>
              <a:srgbClr val="F747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66032" y="2373193"/>
            <a:ext cx="2438416" cy="830997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구글에서 제공하는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사이트에서 받은 키 값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19" name="꺾인 연결선 18"/>
          <p:cNvCxnSpPr>
            <a:stCxn id="13" idx="2"/>
            <a:endCxn id="3" idx="3"/>
          </p:cNvCxnSpPr>
          <p:nvPr/>
        </p:nvCxnSpPr>
        <p:spPr>
          <a:xfrm rot="5400000">
            <a:off x="5707158" y="1649960"/>
            <a:ext cx="123852" cy="3232312"/>
          </a:xfrm>
          <a:prstGeom prst="bentConnector2">
            <a:avLst/>
          </a:prstGeom>
          <a:ln w="28575">
            <a:solidFill>
              <a:srgbClr val="F747B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434832" y="5111680"/>
            <a:ext cx="3273848" cy="60477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reCHATPCHA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인증이 완료되면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sumbit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버튼 띄우기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629583" y="1491553"/>
            <a:ext cx="3273848" cy="365109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상자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체크시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이벤트 발생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4998866"/>
            <a:ext cx="4829175" cy="144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2304" y="1606342"/>
            <a:ext cx="420768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resolved(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captchaResponse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) {    </a:t>
            </a:r>
            <a:endParaRPr lang="en-US" altLang="ko-KR" sz="1600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this.captchavalue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</a:t>
            </a:r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`${</a:t>
            </a:r>
            <a:r>
              <a:rPr lang="en-US" altLang="ko-KR" sz="1600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captchaResponse</a:t>
            </a:r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}`;  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</a:t>
            </a:r>
            <a:endParaRPr lang="en-US" altLang="ko-KR" sz="1600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Resolved()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함수와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response()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함수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390240" y="3019524"/>
            <a:ext cx="3273848" cy="59655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Captchavalue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가 존재할 경우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Sumbit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버튼 띄우기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6848" y="3198771"/>
            <a:ext cx="397474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response(){    return </a:t>
            </a:r>
            <a:r>
              <a:rPr lang="en-US" altLang="ko-KR" sz="1600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this.captchavalue</a:t>
            </a:r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}</a:t>
            </a:r>
            <a:endParaRPr lang="ko-KR" altLang="en-US" sz="16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529108" y="1879618"/>
            <a:ext cx="3273848" cy="365109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이벤트 발생시 생성 </a:t>
            </a:r>
            <a:r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되는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값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2843808" y="2244727"/>
            <a:ext cx="0" cy="946098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0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72" y="323945"/>
            <a:ext cx="2289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사용된 기술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801810" y="2188754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JWT(</a:t>
            </a:r>
            <a:r>
              <a:rPr lang="ko-KR" altLang="en-US" sz="2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토큰 인증 로그인</a:t>
            </a:r>
            <a:r>
              <a:rPr lang="en-US" altLang="ko-KR" sz="2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 </a:t>
            </a:r>
            <a:endParaRPr lang="ko-KR" altLang="en-US" sz="2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6" name="타원 25"/>
          <p:cNvSpPr/>
          <p:nvPr/>
        </p:nvSpPr>
        <p:spPr>
          <a:xfrm>
            <a:off x="751693" y="1945246"/>
            <a:ext cx="892630" cy="892630"/>
          </a:xfrm>
          <a:prstGeom prst="ellipse">
            <a:avLst/>
          </a:prstGeom>
          <a:solidFill>
            <a:srgbClr val="004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1</a:t>
            </a:r>
            <a:endParaRPr lang="ko-KR" altLang="en-US" sz="28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766649" y="3155908"/>
            <a:ext cx="892630" cy="8926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2</a:t>
            </a:r>
            <a:endParaRPr lang="ko-KR" altLang="en-US" sz="28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752550" y="4336570"/>
            <a:ext cx="892630" cy="892630"/>
          </a:xfrm>
          <a:prstGeom prst="ellipse">
            <a:avLst/>
          </a:prstGeom>
          <a:solidFill>
            <a:srgbClr val="004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3</a:t>
            </a:r>
            <a:endParaRPr lang="ko-KR" altLang="en-US" sz="2800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624610" y="4182646"/>
            <a:ext cx="7907830" cy="91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683568" y="2958510"/>
            <a:ext cx="7907830" cy="91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801810" y="3375080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QR Code </a:t>
            </a:r>
            <a:endParaRPr lang="ko-KR" altLang="en-US" sz="2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801810" y="4579159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endParaRPr lang="ko-KR" altLang="en-US" sz="2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2304" y="1606342"/>
            <a:ext cx="7371784" cy="32932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&lt;h2 class="page-header"&gt;Login &lt;/h2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form (submit)="</a:t>
            </a:r>
            <a:r>
              <a:rPr lang="en-US" altLang="ko-KR" sz="1600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onLoginSubmit</a:t>
            </a:r>
            <a:r>
              <a:rPr lang="en-US" altLang="ko-KR" sz="1600" dirty="0" smtClean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()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 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div class="form-group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 &lt;label&gt;</a:t>
            </a:r>
            <a:r>
              <a:rPr lang="ko-KR" altLang="en-US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학번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&lt;/label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 &lt;input type="text" class="form-control" </a:t>
            </a:r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[(</a:t>
            </a:r>
            <a:r>
              <a:rPr lang="en-US" altLang="ko-KR" sz="1600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ngModel</a:t>
            </a:r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)]="</a:t>
            </a:r>
            <a:r>
              <a:rPr lang="en-US" altLang="ko-KR" sz="1600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hakbun</a:t>
            </a:r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" 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name="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hakbun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 &lt;/div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 &lt;div class="form-group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 &lt;label&gt;</a:t>
            </a:r>
            <a:r>
              <a:rPr lang="ko-KR" altLang="en-US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비밀번호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&lt;/label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 &lt;input type="password" class="form-control" </a:t>
            </a:r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[(</a:t>
            </a:r>
            <a:r>
              <a:rPr lang="en-US" altLang="ko-KR" sz="1600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ngModel</a:t>
            </a:r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)]="password"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name="password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 &lt;/div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 &lt;input type="submit" class="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btn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btn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-success" value="Login"&gt;&lt;/form&gt;</a:t>
            </a:r>
            <a:endParaRPr lang="en-US" altLang="ko-KR" sz="1600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Login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폼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662560" y="3293166"/>
            <a:ext cx="3273848" cy="35775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2-way databinding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설정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572000" y="1620820"/>
            <a:ext cx="3273848" cy="69999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Login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버튼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클릭시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onLoginSubmit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()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함수 실행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41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2304" y="1606342"/>
            <a:ext cx="8384152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 </a:t>
            </a:r>
            <a:r>
              <a:rPr lang="en-US" altLang="ko-KR" dirty="0" err="1">
                <a:latin typeface="나눔바른펜" panose="020B0503000000000000" pitchFamily="50" charset="-127"/>
                <a:ea typeface="나눔바른펜"/>
              </a:rPr>
              <a:t>onLoginSubmit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(){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/>
              </a:rPr>
              <a:t>const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 user = 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{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  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/>
              </a:rPr>
              <a:t>hakbun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: </a:t>
            </a:r>
            <a:r>
              <a:rPr lang="en-US" altLang="ko-KR" dirty="0" err="1">
                <a:latin typeface="나눔바른펜" panose="020B0503000000000000" pitchFamily="50" charset="-127"/>
                <a:ea typeface="나눔바른펜"/>
              </a:rPr>
              <a:t>this.hakbun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,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      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password: </a:t>
            </a:r>
            <a:r>
              <a:rPr lang="en-US" altLang="ko-KR" dirty="0" err="1">
                <a:latin typeface="나눔바른펜" panose="020B0503000000000000" pitchFamily="50" charset="-127"/>
                <a:ea typeface="나눔바른펜"/>
              </a:rPr>
              <a:t>this.password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    }    </a:t>
            </a:r>
            <a:endParaRPr lang="en-US" altLang="ko-KR" dirty="0" smtClean="0">
              <a:latin typeface="나눔바른펜" panose="020B0503000000000000" pitchFamily="50" charset="-127"/>
              <a:ea typeface="나눔바른펜"/>
            </a:endParaRPr>
          </a:p>
          <a:p>
            <a:r>
              <a:rPr lang="en-US" altLang="ko-KR" dirty="0" err="1" smtClean="0">
                <a:latin typeface="나눔바른펜" panose="020B0503000000000000" pitchFamily="50" charset="-127"/>
                <a:ea typeface="나눔바른펜"/>
              </a:rPr>
              <a:t>this.authService.authenticateUser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(user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).subscribe(data =&gt; 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{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      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if(</a:t>
            </a:r>
            <a:r>
              <a:rPr lang="en-US" altLang="ko-KR" dirty="0" err="1">
                <a:latin typeface="나눔바른펜" panose="020B0503000000000000" pitchFamily="50" charset="-127"/>
                <a:ea typeface="나눔바른펜"/>
              </a:rPr>
              <a:t>data.success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){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    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/>
              </a:rPr>
              <a:t>this.authService.storeUserData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(</a:t>
            </a:r>
            <a:r>
              <a:rPr lang="en-US" altLang="ko-KR" dirty="0" err="1">
                <a:latin typeface="나눔바른펜" panose="020B0503000000000000" pitchFamily="50" charset="-127"/>
                <a:ea typeface="나눔바른펜"/>
              </a:rPr>
              <a:t>data.token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, </a:t>
            </a:r>
            <a:r>
              <a:rPr lang="en-US" altLang="ko-KR" dirty="0" err="1">
                <a:latin typeface="나눔바른펜" panose="020B0503000000000000" pitchFamily="50" charset="-127"/>
                <a:ea typeface="나눔바른펜"/>
              </a:rPr>
              <a:t>data.user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);        </a:t>
            </a:r>
            <a:endParaRPr lang="en-US" altLang="ko-KR" dirty="0" smtClean="0">
              <a:latin typeface="나눔바른펜" panose="020B0503000000000000" pitchFamily="50" charset="-127"/>
              <a:ea typeface="나눔바른펜"/>
            </a:endParaRPr>
          </a:p>
          <a:p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 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       </a:t>
            </a:r>
            <a:r>
              <a:rPr lang="en-US" altLang="ko-KR" dirty="0" err="1" smtClean="0">
                <a:latin typeface="나눔바른펜" panose="020B0503000000000000" pitchFamily="50" charset="-127"/>
                <a:ea typeface="나눔바른펜"/>
              </a:rPr>
              <a:t>this.flashMessage.show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('</a:t>
            </a:r>
            <a:r>
              <a:rPr lang="ko-KR" altLang="en-US" dirty="0">
                <a:latin typeface="나눔바른펜" panose="020B0503000000000000" pitchFamily="50" charset="-127"/>
                <a:ea typeface="나눔바른펜"/>
              </a:rPr>
              <a:t>로그인 되었습니다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!', {</a:t>
            </a:r>
            <a:r>
              <a:rPr lang="en-US" altLang="ko-KR" dirty="0" err="1">
                <a:latin typeface="나눔바른펜" panose="020B0503000000000000" pitchFamily="50" charset="-127"/>
                <a:ea typeface="나눔바른펜"/>
              </a:rPr>
              <a:t>cssClass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:'alert-success', timeout:5000}); </a:t>
            </a:r>
            <a:endParaRPr lang="en-US" altLang="ko-KR" dirty="0" smtClean="0">
              <a:latin typeface="나눔바른펜" panose="020B0503000000000000" pitchFamily="50" charset="-127"/>
              <a:ea typeface="나눔바른펜"/>
            </a:endParaRP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   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/>
              </a:rPr>
              <a:t>this.router.</a:t>
            </a:r>
            <a:r>
              <a:rPr lang="en-US" altLang="ko-KR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/>
              </a:rPr>
              <a:t>navigate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/>
              </a:rPr>
              <a:t>(['profile'])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;      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}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 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else {        </a:t>
            </a:r>
            <a:endParaRPr lang="en-US" altLang="ko-KR" dirty="0" smtClean="0">
              <a:latin typeface="나눔바른펜" panose="020B0503000000000000" pitchFamily="50" charset="-127"/>
              <a:ea typeface="나눔바른펜"/>
            </a:endParaRP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        </a:t>
            </a:r>
            <a:r>
              <a:rPr lang="en-US" altLang="ko-KR" dirty="0" err="1" smtClean="0">
                <a:latin typeface="나눔바른펜" panose="020B0503000000000000" pitchFamily="50" charset="-127"/>
                <a:ea typeface="나눔바른펜"/>
              </a:rPr>
              <a:t>this.flashMessage.show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(data.msg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, {</a:t>
            </a:r>
            <a:r>
              <a:rPr lang="en-US" altLang="ko-KR" dirty="0" err="1">
                <a:latin typeface="나눔바른펜" panose="020B0503000000000000" pitchFamily="50" charset="-127"/>
                <a:ea typeface="나눔바른펜"/>
              </a:rPr>
              <a:t>cssClass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: 'alert-danger', timeout:5000});        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      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 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/>
              </a:rPr>
              <a:t>       </a:t>
            </a:r>
            <a:r>
              <a:rPr lang="en-US" altLang="ko-KR" dirty="0" err="1" smtClean="0">
                <a:latin typeface="나눔바른펜" panose="020B0503000000000000" pitchFamily="50" charset="-127"/>
                <a:ea typeface="나눔바른펜"/>
              </a:rPr>
              <a:t>this.router.</a:t>
            </a:r>
            <a:r>
              <a:rPr lang="en-US" altLang="ko-KR" dirty="0" err="1" smtClean="0">
                <a:solidFill>
                  <a:schemeClr val="accent2"/>
                </a:solidFill>
                <a:latin typeface="나눔바른펜" panose="020B0503000000000000" pitchFamily="50" charset="-127"/>
                <a:ea typeface="나눔바른펜"/>
              </a:rPr>
              <a:t>navigate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/>
              </a:rPr>
              <a:t>(['login'])</a:t>
            </a:r>
            <a:r>
              <a:rPr lang="en-US" altLang="ko-KR" dirty="0">
                <a:latin typeface="나눔바른펜" panose="020B0503000000000000" pitchFamily="50" charset="-127"/>
                <a:ea typeface="나눔바른펜"/>
              </a:rPr>
              <a:t>;      }    });  }</a:t>
            </a:r>
            <a:endParaRPr lang="en-US" altLang="ko-KR" dirty="0" smtClean="0">
              <a:latin typeface="나눔바른펜" panose="020B0503000000000000" pitchFamily="50" charset="-127"/>
              <a:ea typeface="나눔바른펜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onLoginSubmit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()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96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779912" y="1988839"/>
            <a:ext cx="4181244" cy="640443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Hakbun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과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password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가 존재하면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/>
            </a:endParaRPr>
          </a:p>
          <a:p>
            <a:pPr algn="ctr"/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로그인되며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profile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 페이지로 이동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72000" y="5288201"/>
            <a:ext cx="3273848" cy="640443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Hakbun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과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password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가 존재하지 않으면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login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페이지로 이동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372200" y="2691805"/>
            <a:ext cx="2627784" cy="593179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토큰과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user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데이터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localStorage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/>
              </a:rPr>
              <a:t>에 저장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/>
            </a:endParaRPr>
          </a:p>
        </p:txBody>
      </p:sp>
    </p:spTree>
    <p:extLst>
      <p:ext uri="{BB962C8B-B14F-4D97-AF65-F5344CB8AC3E}">
        <p14:creationId xmlns:p14="http://schemas.microsoft.com/office/powerpoint/2010/main" val="23931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2304" y="1606342"/>
            <a:ext cx="864416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authenticateUser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(user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){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let headers = new Headers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();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headers.append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('Content-Type', 'application/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json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');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return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this.http.post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'users/authenticate',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user, {headers: headers}).pipe(map(res 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=&gt; </a:t>
            </a:r>
            <a:r>
              <a:rPr lang="en-US" altLang="ko-KR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res.json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()));  }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authenticateUser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()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함수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652120" y="1908042"/>
            <a:ext cx="2952328" cy="42896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 정보 서버로 전달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2304" y="4199028"/>
            <a:ext cx="864416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storeUserData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token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){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localStorage.setItem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id_token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', </a:t>
            </a:r>
            <a:r>
              <a:rPr lang="ko-KR" altLang="en-US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token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);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localStorage.setItem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', </a:t>
            </a:r>
            <a:r>
              <a:rPr lang="ko-KR" altLang="en-US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JSON.stringify</a:t>
            </a:r>
            <a:r>
              <a:rPr lang="ko-KR" altLang="en-US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user</a:t>
            </a:r>
            <a:r>
              <a:rPr lang="ko-KR" altLang="en-US" dirty="0" smtClean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);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this.authToken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token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this.user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;  }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393382" y="3584426"/>
            <a:ext cx="3672408" cy="130364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로그인 </a:t>
            </a:r>
            <a:r>
              <a:rPr lang="ko-KR" alt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성공시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토큰과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user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데이터를 로컬스토리지에 저장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 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토큰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, user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데이터를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this.authToken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과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this.user</a:t>
            </a:r>
            <a:r>
              <a:rPr lang="ko-KR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변수로 저장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23528" y="3783034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storeUserData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()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함수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6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2304" y="1606342"/>
            <a:ext cx="864416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logout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(){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this.authToken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null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this.user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null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localStorage.clear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();   }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logout()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함수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428880" y="1804088"/>
            <a:ext cx="3031552" cy="6168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로그인 변수의 값을 지우고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로컬스토리지도 지운다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2304" y="4199028"/>
            <a:ext cx="864416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&lt;li </a:t>
            </a:r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*</a:t>
            </a:r>
            <a:r>
              <a:rPr lang="en-US" altLang="ko-KR" sz="1600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ngIf</a:t>
            </a:r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="</a:t>
            </a:r>
            <a:r>
              <a:rPr lang="en-US" altLang="ko-KR" sz="1600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authService.loggedIn</a:t>
            </a:r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()" 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class="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nav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-item" 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a class="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nav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-link" style="color: #FFFFFF" (click)="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onLogoutClick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()"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href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="#"&gt;</a:t>
            </a:r>
            <a:r>
              <a:rPr lang="ko-KR" altLang="en-US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로그아웃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&lt;/a&gt;&lt;/li&gt;</a:t>
            </a:r>
            <a:endParaRPr lang="ko-KR" altLang="en-US" sz="16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23528" y="3783034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로그아웃 버튼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548872" y="3740030"/>
            <a:ext cx="2911560" cy="45899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로그인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된경우에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띄우기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63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2304" y="1606342"/>
            <a:ext cx="864416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onLogoutClick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(){</a:t>
            </a:r>
          </a:p>
          <a:p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this.authService.logout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();</a:t>
            </a:r>
          </a:p>
          <a:p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this.flashMessage.show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</a:t>
            </a:r>
            <a:r>
              <a:rPr lang="ko-KR" altLang="en-US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로그아웃 되었습니다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!', {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cssClass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'alert-success', timeout: 3000});    </a:t>
            </a:r>
            <a:endParaRPr lang="en-US" altLang="ko-KR" sz="1600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sz="1600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this.router.navigate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(['/login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']);</a:t>
            </a:r>
          </a:p>
          <a:p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return false;  }</a:t>
            </a:r>
            <a:endParaRPr lang="ko-KR" altLang="en-US" sz="16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onLogoutClick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()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함수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84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2304" y="1606342"/>
            <a:ext cx="8644164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getProfile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(){</a:t>
            </a:r>
          </a:p>
          <a:p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let headers = new Headers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();</a:t>
            </a:r>
          </a:p>
          <a:p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this.authToken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localStorage.getItem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id_token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');</a:t>
            </a:r>
          </a:p>
          <a:p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headers.append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'Authorization', </a:t>
            </a:r>
            <a:r>
              <a:rPr lang="en-US" altLang="ko-KR" sz="1600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this.authToken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);</a:t>
            </a:r>
          </a:p>
          <a:p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headers.append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('Content-Type', 'application/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json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');</a:t>
            </a:r>
          </a:p>
          <a:p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return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this.http.get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('users/profile', {headers: headers}).pipe(map(res =&gt;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res.json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()));  }</a:t>
            </a:r>
            <a:endParaRPr lang="ko-KR" altLang="en-US" sz="16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getProfile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()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함수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08104" y="1700808"/>
            <a:ext cx="2911560" cy="60301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토큰을 읽어와서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authorization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헤더에 첨부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95536" y="3711026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ngOnInit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()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함수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95536" y="4194954"/>
            <a:ext cx="8424936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ngOnInit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() 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{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this.authService.getProfile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().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subscribe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profile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=&gt; 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{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this.user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profile.user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},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err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=&gt; 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{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console.log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err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);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return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false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;  });  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}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972824" y="5076669"/>
            <a:ext cx="3963644" cy="36855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서버에서 제공하는 사용자 정보 적용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3923928" y="3789040"/>
            <a:ext cx="432048" cy="213498"/>
          </a:xfrm>
          <a:prstGeom prst="rightArrow">
            <a:avLst/>
          </a:prstGeom>
          <a:solidFill>
            <a:srgbClr val="009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410770" y="3557348"/>
            <a:ext cx="450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자동으로 실행되게 하고싶을 때 사용하는 함수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38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2304" y="1606342"/>
            <a:ext cx="864416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div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*</a:t>
            </a:r>
            <a:r>
              <a:rPr lang="ko-KR" altLang="en-US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ngIf</a:t>
            </a:r>
            <a:r>
              <a:rPr lang="ko-KR" altLang="en-US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="</a:t>
            </a:r>
            <a:r>
              <a:rPr lang="ko-KR" altLang="en-US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user</a:t>
            </a:r>
            <a:r>
              <a:rPr lang="ko-KR" altLang="en-US" dirty="0" smtClean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"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 &lt;h2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class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="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page-header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"&gt;{{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user.name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}}&lt;/h2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 &lt;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ul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class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="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list-group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 &lt;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li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class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="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list-group-item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"&gt;학과 : {{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user.major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}}&lt;/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li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li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class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="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list-group-item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"&gt;학번 : {{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user.hakbun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}}&lt;/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li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li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class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="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list-group-item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"&gt;이메일 : {{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user.email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}}&lt;/</a:t>
            </a:r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li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 &lt;/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ul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&gt;&lt;/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div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프로필 페이지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20072" y="1523665"/>
            <a:ext cx="3429712" cy="520133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로그인 된 경우에만 사용자 정보 표시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05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2304" y="1523665"/>
            <a:ext cx="8240136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&lt;div 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*</a:t>
            </a:r>
            <a:r>
              <a:rPr lang="en-US" altLang="ko-KR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ngIf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= user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&lt;div id="container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&lt;div id="block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&lt;h2 class="page-header"&gt;QR 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코드 데이터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&lt;/h2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&lt;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ul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class="list-group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&lt;h4&gt;{{user.name}}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님의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QR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코드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&lt;/h4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 &lt;li class="list-group-item"&gt;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학과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{{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user.major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}}&lt;/li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&lt;li class="list-group-item"&gt;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학번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{{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user.hakbun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}}&lt;/li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&lt;li class="list-group-item"&gt;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이메일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{{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user.email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}}&lt;/li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 &lt;/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ul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br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&lt;button 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(click) = "</a:t>
            </a:r>
            <a:r>
              <a:rPr lang="en-US" altLang="ko-KR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createCode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()"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class="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btn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btn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-success " &gt; QR 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코드 생성하기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&lt;/button&gt;        &lt;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br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&lt;div 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*</a:t>
            </a:r>
            <a:r>
              <a:rPr lang="en-US" altLang="ko-KR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ngIf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="</a:t>
            </a:r>
            <a:r>
              <a:rPr lang="en-US" altLang="ko-KR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createdCode</a:t>
            </a:r>
            <a:r>
              <a:rPr lang="en-US" altLang="ko-KR" dirty="0" smtClean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"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ngx-qrcode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[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qrc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-element-type]="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img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" [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qrc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-value] = "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createdCode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"&gt;&lt;/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ngx-qrcode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        &lt;div&gt; </a:t>
            </a:r>
            <a:endParaRPr lang="en-US" altLang="ko-KR" dirty="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&lt;/div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&lt;/div&gt;&lt;/div&gt;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Q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Code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페이지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619672" y="465313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367968" y="1523665"/>
            <a:ext cx="3429712" cy="520133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로그인 된 경우에만 사용자 정보 표시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712684" y="4951809"/>
            <a:ext cx="4248472" cy="43204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QR Code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가 생성된 경우에만 표시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979711" y="4077072"/>
            <a:ext cx="4373463" cy="43204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버튼을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누를시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createCode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()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함수 실행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9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2304" y="1523665"/>
            <a:ext cx="824013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Suser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: string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user = Object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createdCode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null;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Q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Code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ts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파일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1520" y="2605566"/>
            <a:ext cx="8240136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ngOnInit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() 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{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this.authService.getProfile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().subscribe(profile =&gt; 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{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this.user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profile.user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}, err =&gt; 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{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console.log(err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);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return false;  });  }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61944" y="2776635"/>
            <a:ext cx="3429712" cy="520133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프로필 정보 자동으로 가져오기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1520" y="4480565"/>
            <a:ext cx="8240136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createCode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(){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this.authService.getProfile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().subscribe(profile =&gt; 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{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this.Suser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</a:t>
            </a:r>
            <a:r>
              <a:rPr lang="en-US" altLang="ko-KR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JSON.stringify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en-US" altLang="ko-KR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profile.user</a:t>
            </a:r>
            <a:r>
              <a:rPr lang="en-US" altLang="ko-KR" dirty="0" smtClean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this.createdCode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this.Suser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}, err =&gt; </a:t>
            </a:r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{</a:t>
            </a:r>
          </a:p>
          <a:p>
            <a:r>
              <a:rPr lang="en-US" altLang="ko-KR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console.log(err);    return false;  });}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972824" y="4667391"/>
            <a:ext cx="3429712" cy="44812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프로필 정보를 이용해서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QR Code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생성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371588" y="5222675"/>
            <a:ext cx="3429712" cy="448125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QR Code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를 만들기 위해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JSON -&gt; String</a:t>
            </a:r>
          </a:p>
        </p:txBody>
      </p:sp>
    </p:spTree>
    <p:extLst>
      <p:ext uri="{BB962C8B-B14F-4D97-AF65-F5344CB8AC3E}">
        <p14:creationId xmlns:p14="http://schemas.microsoft.com/office/powerpoint/2010/main" val="22734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8" y="1590358"/>
            <a:ext cx="4192383" cy="4210288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생성된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QR Code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b="51377"/>
          <a:stretch/>
        </p:blipFill>
        <p:spPr>
          <a:xfrm>
            <a:off x="2195736" y="2202900"/>
            <a:ext cx="2343035" cy="231094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1626402"/>
            <a:ext cx="3737034" cy="418183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6"/>
          <a:srcRect b="50000"/>
          <a:stretch/>
        </p:blipFill>
        <p:spPr>
          <a:xfrm>
            <a:off x="6588224" y="2121961"/>
            <a:ext cx="2466844" cy="2376263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683568" y="2492896"/>
            <a:ext cx="1512168" cy="10801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372981" y="3429000"/>
            <a:ext cx="2055003" cy="86409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804248" y="3429000"/>
            <a:ext cx="2055003" cy="86409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004048" y="2420888"/>
            <a:ext cx="1512168" cy="10801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5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제목 46"/>
          <p:cNvSpPr txBox="1">
            <a:spLocks/>
          </p:cNvSpPr>
          <p:nvPr/>
        </p:nvSpPr>
        <p:spPr>
          <a:xfrm>
            <a:off x="0" y="620688"/>
            <a:ext cx="9144000" cy="9361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o-KR" altLang="en-US" sz="6000" b="1" dirty="0" smtClean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웹 어플리케이션 진행 과정</a:t>
            </a:r>
            <a:endParaRPr lang="ko-KR" altLang="en-US" sz="6000" b="1" dirty="0">
              <a:solidFill>
                <a:schemeClr val="bg1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51520" y="2348880"/>
            <a:ext cx="2844316" cy="3241724"/>
            <a:chOff x="575556" y="2135560"/>
            <a:chExt cx="2448272" cy="3241724"/>
          </a:xfrm>
        </p:grpSpPr>
        <p:sp>
          <p:nvSpPr>
            <p:cNvPr id="13" name="TextBox 12"/>
            <p:cNvSpPr txBox="1"/>
            <p:nvPr/>
          </p:nvSpPr>
          <p:spPr>
            <a:xfrm>
              <a:off x="575556" y="3068960"/>
              <a:ext cx="24482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00000"/>
              </a:pPr>
              <a:r>
                <a:rPr lang="en-US" altLang="ko-KR" sz="2400" b="1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  <a:cs typeface="Arial" panose="020B0604020202020204" pitchFamily="34" charset="0"/>
                </a:rPr>
                <a:t>Mongo DB</a:t>
              </a:r>
              <a:r>
                <a:rPr lang="ko-KR" altLang="en-US" sz="2400" b="1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  <a:cs typeface="Arial" panose="020B0604020202020204" pitchFamily="34" charset="0"/>
                </a:rPr>
                <a:t>와</a:t>
              </a:r>
              <a:endParaRPr lang="en-US" altLang="ko-KR" sz="2400" b="1" dirty="0" smtClean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Arial" panose="020B0604020202020204" pitchFamily="34" charset="0"/>
              </a:endParaRPr>
            </a:p>
            <a:p>
              <a:pPr algn="ctr">
                <a:lnSpc>
                  <a:spcPct val="20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00000"/>
              </a:pPr>
              <a:r>
                <a:rPr lang="en-US" altLang="ko-KR" sz="2400" b="1" dirty="0" err="1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  <a:cs typeface="Arial" panose="020B0604020202020204" pitchFamily="34" charset="0"/>
                </a:rPr>
                <a:t>Nodejs</a:t>
              </a:r>
              <a:r>
                <a:rPr lang="ko-KR" altLang="en-US" sz="2400" b="1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  <a:cs typeface="Arial" panose="020B0604020202020204" pitchFamily="34" charset="0"/>
                </a:rPr>
                <a:t>에 서비스 </a:t>
              </a:r>
              <a:endParaRPr lang="en-US" altLang="ko-KR" sz="2400" b="1" dirty="0" smtClean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Arial" panose="020B0604020202020204" pitchFamily="34" charset="0"/>
              </a:endParaRPr>
            </a:p>
            <a:p>
              <a:pPr algn="ctr">
                <a:lnSpc>
                  <a:spcPct val="20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00000"/>
              </a:pPr>
              <a:r>
                <a:rPr lang="ko-KR" altLang="en-US" sz="2400" b="1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  <a:cs typeface="Arial" panose="020B0604020202020204" pitchFamily="34" charset="0"/>
                </a:rPr>
                <a:t>구상 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  <a:cs typeface="Arial" panose="020B0604020202020204" pitchFamily="34" charset="0"/>
                </a:rPr>
                <a:t> </a:t>
              </a:r>
              <a:endParaRPr lang="en-US" altLang="ko-KR" sz="2400" b="1" dirty="0" smtClean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2" name="제목 46"/>
            <p:cNvSpPr txBox="1">
              <a:spLocks/>
            </p:cNvSpPr>
            <p:nvPr/>
          </p:nvSpPr>
          <p:spPr>
            <a:xfrm>
              <a:off x="807504" y="2135560"/>
              <a:ext cx="1971328" cy="93610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4800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</a:rPr>
                <a:t>01</a:t>
              </a:r>
              <a:endParaRPr lang="ko-KR" altLang="en-US" sz="48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3131840" y="2346176"/>
            <a:ext cx="2844316" cy="2390359"/>
            <a:chOff x="3239852" y="2346176"/>
            <a:chExt cx="2844316" cy="2390359"/>
          </a:xfrm>
        </p:grpSpPr>
        <p:sp>
          <p:nvSpPr>
            <p:cNvPr id="25" name="제목 46"/>
            <p:cNvSpPr txBox="1">
              <a:spLocks/>
            </p:cNvSpPr>
            <p:nvPr/>
          </p:nvSpPr>
          <p:spPr>
            <a:xfrm>
              <a:off x="3582616" y="2346176"/>
              <a:ext cx="1971328" cy="93610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4800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</a:rPr>
                <a:t>02</a:t>
              </a:r>
            </a:p>
            <a:p>
              <a:pPr algn="ctr">
                <a:lnSpc>
                  <a:spcPct val="100000"/>
                </a:lnSpc>
              </a:pPr>
              <a:endParaRPr lang="ko-KR" altLang="en-US" sz="48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9852" y="3284984"/>
              <a:ext cx="2844316" cy="145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00000"/>
              </a:pPr>
              <a:r>
                <a:rPr lang="en-US" altLang="ko-KR" sz="2400" b="1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  <a:cs typeface="Arial" panose="020B0604020202020204" pitchFamily="34" charset="0"/>
                </a:rPr>
                <a:t>Angular</a:t>
              </a:r>
              <a:r>
                <a:rPr lang="ko-KR" altLang="en-US" sz="2400" b="1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  <a:cs typeface="Arial" panose="020B0604020202020204" pitchFamily="34" charset="0"/>
                </a:rPr>
                <a:t>로 </a:t>
              </a:r>
              <a:endParaRPr lang="en-US" altLang="ko-KR" sz="2400" b="1" dirty="0" smtClean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Arial" panose="020B0604020202020204" pitchFamily="34" charset="0"/>
              </a:endParaRPr>
            </a:p>
            <a:p>
              <a:pPr algn="ctr">
                <a:lnSpc>
                  <a:spcPct val="20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00000"/>
              </a:pPr>
              <a:r>
                <a:rPr lang="en-US" altLang="ko-KR" sz="2400" b="1" dirty="0" err="1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  <a:cs typeface="Arial" panose="020B0604020202020204" pitchFamily="34" charset="0"/>
                </a:rPr>
                <a:t>Fornt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  <a:cs typeface="Arial" panose="020B0604020202020204" pitchFamily="34" charset="0"/>
                </a:rPr>
                <a:t>-End </a:t>
              </a:r>
              <a:r>
                <a:rPr lang="ko-KR" altLang="en-US" sz="2400" b="1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  <a:cs typeface="Arial" panose="020B0604020202020204" pitchFamily="34" charset="0"/>
                </a:rPr>
                <a:t>구상</a:t>
              </a:r>
              <a:endParaRPr lang="en-US" altLang="ko-KR" sz="2400" b="1" dirty="0" smtClean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976156" y="2276872"/>
            <a:ext cx="2844316" cy="2433510"/>
            <a:chOff x="5904148" y="2337079"/>
            <a:chExt cx="2844316" cy="2433510"/>
          </a:xfrm>
        </p:grpSpPr>
        <p:sp>
          <p:nvSpPr>
            <p:cNvPr id="28" name="제목 46"/>
            <p:cNvSpPr txBox="1">
              <a:spLocks/>
            </p:cNvSpPr>
            <p:nvPr/>
          </p:nvSpPr>
          <p:spPr>
            <a:xfrm>
              <a:off x="6365168" y="2337079"/>
              <a:ext cx="1971328" cy="93610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4800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</a:rPr>
                <a:t>03</a:t>
              </a:r>
              <a:endParaRPr lang="ko-KR" altLang="en-US" sz="4800" dirty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04148" y="3319038"/>
              <a:ext cx="2844316" cy="145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00000"/>
              </a:pPr>
              <a:r>
                <a:rPr lang="ko-KR" altLang="en-US" sz="2400" b="1" dirty="0" err="1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  <a:cs typeface="Arial" panose="020B0604020202020204" pitchFamily="34" charset="0"/>
                </a:rPr>
                <a:t>클라우드</a:t>
              </a:r>
              <a:r>
                <a:rPr lang="ko-KR" altLang="en-US" sz="2400" b="1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2400" b="1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  <a:cs typeface="Arial" panose="020B0604020202020204" pitchFamily="34" charset="0"/>
                </a:rPr>
                <a:t>서비스</a:t>
              </a:r>
              <a:endParaRPr lang="en-US" altLang="ko-KR" sz="2400" b="1" dirty="0" smtClean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Arial" panose="020B0604020202020204" pitchFamily="34" charset="0"/>
              </a:endParaRPr>
            </a:p>
            <a:p>
              <a:pPr algn="ctr">
                <a:lnSpc>
                  <a:spcPct val="200000"/>
                </a:lnSpc>
                <a:buClr>
                  <a:schemeClr val="tx1">
                    <a:lumMod val="65000"/>
                    <a:lumOff val="35000"/>
                  </a:schemeClr>
                </a:buClr>
                <a:buSzPct val="100000"/>
              </a:pPr>
              <a:r>
                <a:rPr lang="ko-KR" altLang="en-US" sz="2400" b="1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  <a:cs typeface="Arial" panose="020B0604020202020204" pitchFamily="34" charset="0"/>
                </a:rPr>
                <a:t> </a:t>
              </a:r>
              <a:r>
                <a:rPr lang="ko-KR" altLang="en-US" sz="2400" b="1" dirty="0" smtClean="0">
                  <a:solidFill>
                    <a:schemeClr val="bg1"/>
                  </a:solidFill>
                  <a:latin typeface="나눔바른펜" panose="020B0503000000000000" pitchFamily="50" charset="-127"/>
                  <a:ea typeface="나눔바른펜" panose="020B0503000000000000" pitchFamily="50" charset="-127"/>
                  <a:cs typeface="Arial" panose="020B0604020202020204" pitchFamily="34" charset="0"/>
                </a:rPr>
                <a:t>이용</a:t>
              </a:r>
              <a:endParaRPr lang="en-US" altLang="ko-KR" sz="2400" b="1" dirty="0" smtClean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QR Code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와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페이지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79326"/>
            <a:ext cx="7632848" cy="44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84" y="1577014"/>
            <a:ext cx="7421604" cy="471082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QR Code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와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페이지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05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984492" y="564362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Fornt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-end (QR Code, </a:t>
            </a:r>
            <a:r>
              <a:rPr lang="en-US" altLang="ko-KR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173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Angular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4624" y="1575126"/>
            <a:ext cx="824013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div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class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="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jumbotron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text-center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image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 &lt;h1&gt;MEAN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Authentication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App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&lt;/h1&gt;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 &lt;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p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class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="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lead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"&gt;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Qr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Code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Recaptcha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&lt;/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p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 &lt;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div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 &lt;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a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class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="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btn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btn-danger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" [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routerLink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]="['/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register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']"&gt;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Register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&lt;/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a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   &lt;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a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class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="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btn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btn-success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" [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routerLink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]="['/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login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']"&gt;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Login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&lt;/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a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  &lt;/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div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&lt;/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div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645024"/>
            <a:ext cx="5597058" cy="276157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홈 페이지 화면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40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3624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 err="1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클라우드</a:t>
            </a:r>
            <a:r>
              <a:rPr lang="ko-KR" altLang="en-US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서버 사용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2304" y="1523665"/>
            <a:ext cx="824013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database: '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mongodb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://youngsun:youngsun123@ds015720.mlab.com:15720/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yy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'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Heroku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와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mlabDB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292080" y="1903605"/>
            <a:ext cx="3456384" cy="37409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mlabDB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에 등록한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DB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불러오기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23528" y="2924944"/>
            <a:ext cx="824013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const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port 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= </a:t>
            </a:r>
            <a:r>
              <a:rPr lang="en-US" altLang="ko-KR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process.env.PORT</a:t>
            </a:r>
            <a:r>
              <a:rPr lang="en-US" altLang="ko-KR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|| 3000;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06923" y="3373069"/>
            <a:ext cx="4062172" cy="520133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Heroku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서버의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port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를 불러오기 위해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Process.env.PORT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995324" y="1916833"/>
            <a:ext cx="3224748" cy="360869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&lt;DB user&gt; : &lt;DB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비밀번호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741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36512" y="27384"/>
            <a:ext cx="9275762" cy="6858000"/>
          </a:xfrm>
          <a:prstGeom prst="rect">
            <a:avLst/>
          </a:prstGeom>
          <a:solidFill>
            <a:srgbClr val="004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2771800" y="2852936"/>
            <a:ext cx="3960440" cy="93853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ko-KR" altLang="en-US" sz="5400" b="1" dirty="0" smtClean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감사합니다</a:t>
            </a:r>
            <a:r>
              <a:rPr lang="en-US" altLang="ko-KR" sz="5400" b="1" dirty="0" smtClean="0">
                <a:solidFill>
                  <a:schemeClr val="bg1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!</a:t>
            </a:r>
            <a:endParaRPr lang="ko-KR" altLang="en-US" sz="5400" b="1" dirty="0">
              <a:solidFill>
                <a:schemeClr val="bg1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72" y="323945"/>
            <a:ext cx="4166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Mongo DB &amp; </a:t>
            </a:r>
            <a:r>
              <a:rPr lang="en-US" altLang="ko-KR" sz="4000" b="1" dirty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Node.js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58784" y="1572604"/>
            <a:ext cx="5904656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dirty="0" err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const</a:t>
            </a:r>
            <a:r>
              <a:rPr lang="ko-KR" altLang="en-US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UserSchema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mongoose.Schema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({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name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{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type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String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},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email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{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type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String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required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true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},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major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{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type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String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required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true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},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hakbun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{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type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String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required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true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},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427984" y="4725144"/>
            <a:ext cx="18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password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{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type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String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required</a:t>
            </a:r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true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}</a:t>
            </a:r>
          </a:p>
          <a:p>
            <a:r>
              <a:rPr lang="ko-KR" altLang="en-US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});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58784" y="113455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UserSchema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생성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65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58784" y="1572604"/>
            <a:ext cx="4887984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const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User =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module.exports</a:t>
            </a:r>
            <a:r>
              <a:rPr lang="en-US" altLang="ko-KR" dirty="0">
                <a:solidFill>
                  <a:srgbClr val="00B05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=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mongoose.model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('User',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UserSchema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);</a:t>
            </a:r>
          </a:p>
          <a:p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module.exports.getUserById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function(id, callback){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</a:t>
            </a:r>
            <a:r>
              <a:rPr lang="en-US" altLang="ko-KR" b="1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.findById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(id, callback);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</a:t>
            </a:r>
          </a:p>
          <a:p>
            <a:endParaRPr lang="en-US" altLang="ko-KR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module.exports.getUserByHakbun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function(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hakbun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callback){</a:t>
            </a:r>
          </a:p>
          <a:p>
            <a:r>
              <a:rPr lang="en-US" altLang="ko-KR" b="1" dirty="0">
                <a:solidFill>
                  <a:schemeClr val="accent3">
                    <a:lumMod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const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query = {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hakbun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hakbun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};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</a:t>
            </a:r>
            <a:r>
              <a:rPr lang="en-US" altLang="ko-KR" b="1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.findOne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(query, callback);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58784" y="113455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DB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에서 정보 찾기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30424" y="1412777"/>
            <a:ext cx="3384376" cy="88373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User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라는 이름으로 외부에서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사용할수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있도록 모델 생성하고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Export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30424" y="2296507"/>
            <a:ext cx="3384376" cy="120450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DB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에서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id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로 사용자 확인하는 함수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생성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함수를 외부에서 사용할 수 있도록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Export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46768" y="4248603"/>
            <a:ext cx="3617720" cy="44960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DB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에서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hakbun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으로 사용자 검색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72" y="323945"/>
            <a:ext cx="4166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Mongo DB &amp; </a:t>
            </a:r>
            <a:r>
              <a:rPr lang="en-US" altLang="ko-KR" sz="4000" b="1" dirty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Node.js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475656" y="3212976"/>
            <a:ext cx="3871112" cy="288032"/>
            <a:chOff x="1459312" y="2872122"/>
            <a:chExt cx="3871112" cy="288032"/>
          </a:xfrm>
        </p:grpSpPr>
        <p:cxnSp>
          <p:nvCxnSpPr>
            <p:cNvPr id="14" name="꺾인 연결선 13"/>
            <p:cNvCxnSpPr/>
            <p:nvPr/>
          </p:nvCxnSpPr>
          <p:spPr>
            <a:xfrm flipV="1">
              <a:off x="1459312" y="2872122"/>
              <a:ext cx="3871112" cy="288032"/>
            </a:xfrm>
            <a:prstGeom prst="bentConnector3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H="1">
              <a:off x="1459312" y="2971078"/>
              <a:ext cx="13760" cy="189076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23"/>
          <p:cNvGrpSpPr/>
          <p:nvPr/>
        </p:nvGrpSpPr>
        <p:grpSpPr>
          <a:xfrm>
            <a:off x="1439652" y="4698207"/>
            <a:ext cx="3943120" cy="337480"/>
            <a:chOff x="1459312" y="2822674"/>
            <a:chExt cx="3943120" cy="337480"/>
          </a:xfrm>
        </p:grpSpPr>
        <p:cxnSp>
          <p:nvCxnSpPr>
            <p:cNvPr id="25" name="꺾인 연결선 24"/>
            <p:cNvCxnSpPr/>
            <p:nvPr/>
          </p:nvCxnSpPr>
          <p:spPr>
            <a:xfrm flipV="1">
              <a:off x="1459312" y="2822674"/>
              <a:ext cx="3943120" cy="337480"/>
            </a:xfrm>
            <a:prstGeom prst="bentConnector3">
              <a:avLst>
                <a:gd name="adj1" fmla="val 57005"/>
              </a:avLst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H="1">
              <a:off x="1459312" y="2971078"/>
              <a:ext cx="13760" cy="189076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01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58784" y="1572604"/>
            <a:ext cx="5625384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module.exports.addUser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function(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newUser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callback){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bcrypt.genSalt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(10, (err, salt) =&gt; {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bcrypt.hash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newUser.password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salt, (err, hash) =&gt; {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if(err) throw err;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newUser.password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hash;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</a:t>
            </a:r>
            <a:r>
              <a:rPr lang="en-US" altLang="ko-KR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newUser.</a:t>
            </a:r>
            <a:r>
              <a:rPr lang="en-US" altLang="ko-KR" b="1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save</a:t>
            </a:r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(callback);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});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});</a:t>
            </a:r>
          </a:p>
          <a:p>
            <a:r>
              <a:rPr lang="en-US" altLang="ko-KR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</a:t>
            </a:r>
            <a:endParaRPr lang="ko-KR" altLang="en-US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58784" y="113455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 등록 기능 추가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72" y="323945"/>
            <a:ext cx="4166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Mongo DB &amp; </a:t>
            </a:r>
            <a:r>
              <a:rPr lang="en-US" altLang="ko-KR" sz="4000" b="1" dirty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Node.js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580112" y="1988840"/>
            <a:ext cx="3384376" cy="44960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Password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암호화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580112" y="3040934"/>
            <a:ext cx="3384376" cy="44960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DB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에 저장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763688" y="3356992"/>
            <a:ext cx="3789080" cy="337480"/>
            <a:chOff x="1459312" y="2822674"/>
            <a:chExt cx="3789080" cy="337480"/>
          </a:xfrm>
        </p:grpSpPr>
        <p:cxnSp>
          <p:nvCxnSpPr>
            <p:cNvPr id="14" name="꺾인 연결선 13"/>
            <p:cNvCxnSpPr/>
            <p:nvPr/>
          </p:nvCxnSpPr>
          <p:spPr>
            <a:xfrm flipV="1">
              <a:off x="1459312" y="2822674"/>
              <a:ext cx="3789080" cy="33748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 flipH="1">
              <a:off x="1459312" y="2971078"/>
              <a:ext cx="13760" cy="189076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30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4552415" y="547683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JWT(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토큰 인증 로그인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 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8380" y="1484644"/>
            <a:ext cx="6349844" cy="46166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router.post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('/register', (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res, next) =&gt; {</a:t>
            </a:r>
          </a:p>
          <a:p>
            <a:endParaRPr lang="en-US" altLang="ko-KR" sz="16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let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newUser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new User({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name: req.body.name,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email: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req.body.email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major: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req.body.major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hakbun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req.body.hakbun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password: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req.body.password</a:t>
            </a:r>
            <a:endParaRPr lang="en-US" altLang="ko-KR" sz="16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});</a:t>
            </a:r>
          </a:p>
          <a:p>
            <a:endParaRPr lang="en-US" altLang="ko-KR" sz="16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User.addUser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newUser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(err, user)=&gt;{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if(err) {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res.json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({success: false,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msg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'</a:t>
            </a:r>
            <a:r>
              <a:rPr lang="ko-KR" altLang="en-US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 등록에 실패했습니다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.'});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} else {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res.json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({success: true,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msg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'</a:t>
            </a:r>
            <a:r>
              <a:rPr lang="ko-KR" altLang="en-US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 등록에 성공했습니다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.'});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}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});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});</a:t>
            </a:r>
            <a:endParaRPr lang="ko-KR" altLang="en-US" sz="16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77432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  등록 기능 추가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64088" y="1577014"/>
            <a:ext cx="3384376" cy="68512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사용자가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입력창에서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입력하는 값들을 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newUser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변수에 저장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2472" y="323945"/>
            <a:ext cx="4166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Mongo DB &amp; </a:t>
            </a:r>
            <a:r>
              <a:rPr lang="en-US" altLang="ko-KR" sz="4000" b="1" dirty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Node.js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4532247" y="493328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JWT(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토큰 인증 로그인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 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8380" y="1484644"/>
            <a:ext cx="6349844" cy="46782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module.exports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function(passport){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let opts = {};</a:t>
            </a:r>
          </a:p>
          <a:p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sz="1600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opts.jwtFromRequest</a:t>
            </a:r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=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ExtractJwt.fromAuthHeaderWithScheme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jwt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');  </a:t>
            </a:r>
          </a:p>
          <a:p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sz="1600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opts.secretOrKey</a:t>
            </a:r>
            <a:r>
              <a:rPr lang="en-US" altLang="ko-KR" sz="1600" dirty="0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=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config.secret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passport.use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(new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JwtStrategy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(opts, (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jwt_payload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done) =&gt; {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User.getUserById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jwt_payload.data._id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(err, user) =&gt; {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if (err) {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return done(err, false);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}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if (user) {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return done(null, user);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} else {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return done(null, false);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}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});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}));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</a:t>
            </a:r>
            <a:endParaRPr lang="ko-KR" altLang="en-US" sz="16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패스포트 로그인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814883" y="1149156"/>
            <a:ext cx="3096344" cy="105570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opts</a:t>
            </a:r>
          </a:p>
          <a:p>
            <a:pPr marL="285750" indent="-285750" algn="ctr">
              <a:buFontTx/>
              <a:buChar char="-"/>
            </a:pP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토큰을 전송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-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토큰 생성을 위한 비밀키 설정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4166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Mongo DB &amp; </a:t>
            </a:r>
            <a:r>
              <a:rPr lang="en-US" altLang="ko-KR" sz="4000" b="1" dirty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Node.js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9" name="꺾인 연결선 8"/>
          <p:cNvCxnSpPr/>
          <p:nvPr/>
        </p:nvCxnSpPr>
        <p:spPr>
          <a:xfrm flipV="1">
            <a:off x="1691680" y="1707630"/>
            <a:ext cx="4081892" cy="21506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1691680" y="1922698"/>
            <a:ext cx="0" cy="207808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5773572" y="2276872"/>
            <a:ext cx="3295179" cy="69429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패스포트에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JWT strategy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적용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69979" y="5589240"/>
            <a:ext cx="4036490" cy="369332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ko-KR" altLang="en-US" dirty="0" err="1"/>
              <a:t>require</a:t>
            </a:r>
            <a:r>
              <a:rPr lang="ko-KR" altLang="en-US" dirty="0"/>
              <a:t>('./</a:t>
            </a:r>
            <a:r>
              <a:rPr lang="ko-KR" altLang="en-US" dirty="0" err="1"/>
              <a:t>config</a:t>
            </a:r>
            <a:r>
              <a:rPr lang="ko-KR" altLang="en-US" dirty="0"/>
              <a:t>/</a:t>
            </a:r>
            <a:r>
              <a:rPr lang="ko-KR" altLang="en-US" dirty="0" err="1"/>
              <a:t>passport</a:t>
            </a:r>
            <a:r>
              <a:rPr lang="ko-KR" altLang="en-US" dirty="0"/>
              <a:t>')(</a:t>
            </a:r>
            <a:r>
              <a:rPr lang="ko-KR" altLang="en-US" dirty="0" err="1"/>
              <a:t>passport</a:t>
            </a:r>
            <a:r>
              <a:rPr lang="ko-KR" altLang="en-US" dirty="0"/>
              <a:t>);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4564966" y="5224467"/>
            <a:ext cx="3463417" cy="37472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App.js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에서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passport.js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를 </a:t>
            </a:r>
            <a:r>
              <a:rPr lang="ko-KR" alt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읽어옴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86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4532247" y="493328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JWT(</a:t>
            </a:r>
            <a:r>
              <a:rPr lang="ko-KR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토큰 인증 로그인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) </a:t>
            </a:r>
            <a:endParaRPr lang="ko-KR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8380" y="1484644"/>
            <a:ext cx="6349844" cy="43704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router.post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('/authenticate', (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res, next) =&gt; {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const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hakbun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=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req.body.hakbun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const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password =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req.body.password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;</a:t>
            </a:r>
          </a:p>
          <a:p>
            <a:endParaRPr lang="en-US" altLang="ko-KR" sz="16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User.getUserByHakbun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en-US" altLang="ko-KR" sz="1600" dirty="0" err="1">
                <a:solidFill>
                  <a:schemeClr val="accent2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hakbun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(err, user) =&gt; {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if(err) throw err;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if(!user) {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return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res.json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({success: false,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msg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'</a:t>
            </a:r>
            <a:r>
              <a:rPr lang="ko-KR" altLang="en-US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 정보가 없습니다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.'});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}</a:t>
            </a:r>
          </a:p>
          <a:p>
            <a:endParaRPr lang="en-US" altLang="ko-KR" sz="16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User.comparePassword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(password,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user.password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(err,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isMatch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) =&gt; {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if(err) throw err;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if(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isMatch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) {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const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token =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jwt.sign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({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data:user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},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config.secret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{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</a:t>
            </a:r>
            <a:r>
              <a:rPr lang="en-US" altLang="ko-KR" sz="16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expiresIn</a:t>
            </a:r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604800  // 1 week</a:t>
            </a:r>
          </a:p>
          <a:p>
            <a:r>
              <a:rPr lang="en-US" altLang="ko-KR" sz="16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</a:t>
            </a:r>
            <a:r>
              <a:rPr lang="en-US" altLang="ko-KR" sz="1600" dirty="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});</a:t>
            </a:r>
            <a:endParaRPr lang="en-US" altLang="ko-KR" sz="16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92304" y="1138960"/>
            <a:ext cx="3384376" cy="438054"/>
          </a:xfrm>
          <a:prstGeom prst="rect">
            <a:avLst/>
          </a:prstGeom>
          <a:noFill/>
          <a:ln>
            <a:solidFill>
              <a:srgbClr val="009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인증 기능 추가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96136" y="893437"/>
            <a:ext cx="3096344" cy="53504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사용자가 입력하는 로그인 </a:t>
            </a:r>
            <a:r>
              <a:rPr lang="ko-KR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정보를 변수로 할당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1525304" y="468642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2304" y="285038"/>
            <a:ext cx="41662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 smtClean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Mongo DB &amp; </a:t>
            </a:r>
            <a:r>
              <a:rPr lang="en-US" altLang="ko-KR" sz="4000" b="1" dirty="0">
                <a:solidFill>
                  <a:srgbClr val="004593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Node.js</a:t>
            </a:r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endParaRPr lang="ko-KR" altLang="en-US" sz="4000" b="1" dirty="0">
              <a:solidFill>
                <a:srgbClr val="004593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cxnSp>
        <p:nvCxnSpPr>
          <p:cNvPr id="9" name="꺾인 연결선 8"/>
          <p:cNvCxnSpPr>
            <a:endCxn id="7" idx="1"/>
          </p:cNvCxnSpPr>
          <p:nvPr/>
        </p:nvCxnSpPr>
        <p:spPr>
          <a:xfrm flipV="1">
            <a:off x="4179705" y="1160958"/>
            <a:ext cx="1616431" cy="89009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5508103" y="2348880"/>
            <a:ext cx="3454921" cy="284311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h</a:t>
            </a:r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akbun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으로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user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를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DB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에서 검색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8" name="오른쪽 중괄호 7"/>
          <p:cNvSpPr/>
          <p:nvPr/>
        </p:nvSpPr>
        <p:spPr>
          <a:xfrm>
            <a:off x="4027563" y="1815259"/>
            <a:ext cx="177552" cy="471591"/>
          </a:xfrm>
          <a:prstGeom prst="rightBrac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5868144" y="4149080"/>
            <a:ext cx="3096344" cy="64435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입력 패스워드와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DB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에서 읽어온 패스워드 정보를 비교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220072" y="5088902"/>
            <a:ext cx="3600400" cy="64435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패스워드가 일치하면 토큰을 생성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유효기간 설정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21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1920</Words>
  <Application>Microsoft Office PowerPoint</Application>
  <PresentationFormat>화면 슬라이드 쇼(4:3)</PresentationFormat>
  <Paragraphs>463</Paragraphs>
  <Slides>34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감사합니다!</vt:lpstr>
    </vt:vector>
  </TitlesOfParts>
  <Company>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LG-PC</dc:creator>
  <cp:lastModifiedBy>백수연</cp:lastModifiedBy>
  <cp:revision>270</cp:revision>
  <dcterms:created xsi:type="dcterms:W3CDTF">2017-04-28T11:29:07Z</dcterms:created>
  <dcterms:modified xsi:type="dcterms:W3CDTF">2018-12-17T06:41:10Z</dcterms:modified>
</cp:coreProperties>
</file>